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67794" autoAdjust="0"/>
  </p:normalViewPr>
  <p:slideViewPr>
    <p:cSldViewPr>
      <p:cViewPr varScale="1">
        <p:scale>
          <a:sx n="46" d="100"/>
          <a:sy n="46" d="100"/>
        </p:scale>
        <p:origin x="-21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7994AF1-92E2-4074-A1F1-B68B4FD02D21}" type="datetimeFigureOut">
              <a:rPr lang="ar-IQ" smtClean="0"/>
              <a:t>25/02/1440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2A23273-BACA-4193-AA69-19CC280E16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322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849B8-C4AA-4384-98FF-EBFECBCBD267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1413064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err="1">
                <a:solidFill>
                  <a:srgbClr val="7030A0"/>
                </a:solidFill>
              </a:rPr>
              <a:t>Lec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4                                                         4th </a:t>
            </a:r>
            <a:r>
              <a:rPr lang="en-US" sz="3200" b="1" dirty="0">
                <a:solidFill>
                  <a:srgbClr val="7030A0"/>
                </a:solidFill>
              </a:rPr>
              <a:t>stage</a:t>
            </a:r>
          </a:p>
          <a:p>
            <a:pPr lvl="0"/>
            <a:endParaRPr lang="en-US" sz="3200" b="1" dirty="0">
              <a:solidFill>
                <a:srgbClr val="7030A0"/>
              </a:solidFill>
            </a:endParaRPr>
          </a:p>
          <a:p>
            <a:pPr lvl="0"/>
            <a:r>
              <a:rPr lang="en-US" sz="3200" b="1" dirty="0">
                <a:solidFill>
                  <a:srgbClr val="7030A0"/>
                </a:solidFill>
              </a:rPr>
              <a:t> </a:t>
            </a:r>
          </a:p>
          <a:p>
            <a:pPr lvl="0"/>
            <a:r>
              <a:rPr lang="en-US" sz="3200" b="1" dirty="0">
                <a:solidFill>
                  <a:srgbClr val="C00000"/>
                </a:solidFill>
              </a:rPr>
              <a:t>Organic Pharmaceutical  Chemistry </a:t>
            </a:r>
            <a:r>
              <a:rPr lang="en-US" sz="3200" b="1" dirty="0" smtClean="0">
                <a:solidFill>
                  <a:srgbClr val="C00000"/>
                </a:solidFill>
              </a:rPr>
              <a:t>II</a:t>
            </a:r>
            <a:endParaRPr lang="en-US" sz="3200" b="1" dirty="0">
              <a:solidFill>
                <a:srgbClr val="C00000"/>
              </a:solidFill>
            </a:endParaRPr>
          </a:p>
          <a:p>
            <a:pPr lvl="0"/>
            <a:endParaRPr lang="en-US" sz="3200" b="1" dirty="0">
              <a:solidFill>
                <a:srgbClr val="C00000"/>
              </a:solidFill>
            </a:endParaRPr>
          </a:p>
          <a:p>
            <a:pPr lvl="0"/>
            <a:r>
              <a:rPr lang="en-US" sz="3200" b="1" dirty="0">
                <a:solidFill>
                  <a:srgbClr val="C00000"/>
                </a:solidFill>
              </a:rPr>
              <a:t>                         </a:t>
            </a:r>
            <a:r>
              <a:rPr lang="en-US" sz="3200" b="1" dirty="0" smtClean="0">
                <a:solidFill>
                  <a:srgbClr val="C00000"/>
                </a:solidFill>
              </a:rPr>
              <a:t>2018-2019</a:t>
            </a:r>
          </a:p>
          <a:p>
            <a:pPr lvl="0"/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Assist prof.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/>
              </a:rPr>
              <a:t>Dr.Rita</a:t>
            </a:r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 Sabah Elias</a:t>
            </a:r>
          </a:p>
          <a:p>
            <a:pPr lvl="0"/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College of Pharmacy, university of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/>
              </a:rPr>
              <a:t>Basrah</a:t>
            </a:r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 </a:t>
            </a:r>
            <a:endParaRPr lang="ar-IQ" sz="3200" b="1" dirty="0">
              <a:solidFill>
                <a:srgbClr val="00206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87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724030"/>
              </p:ext>
            </p:extLst>
          </p:nvPr>
        </p:nvGraphicFramePr>
        <p:xfrm>
          <a:off x="255285" y="0"/>
          <a:ext cx="8633429" cy="6048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0" name="CS ChemDraw Drawing" r:id="rId3" imgW="9158488" imgH="4538441" progId="ChemDraw.Document.6.0">
                  <p:embed/>
                </p:oleObj>
              </mc:Choice>
              <mc:Fallback>
                <p:oleObj name="CS ChemDraw Drawing" r:id="rId3" imgW="9158488" imgH="453844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85" y="0"/>
                        <a:ext cx="8633429" cy="60486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مستطيل 3"/>
          <p:cNvSpPr/>
          <p:nvPr/>
        </p:nvSpPr>
        <p:spPr>
          <a:xfrm>
            <a:off x="251520" y="5993834"/>
            <a:ext cx="8892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Arial"/>
              </a:rPr>
              <a:t>This demonstrated that it is possible to divorce analgesic activity comparable with morphine from addiction potential 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4616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8748463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i="1" u="sng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SAR exception</a:t>
            </a:r>
            <a:endParaRPr lang="en-US" sz="3200" dirty="0">
              <a:ea typeface="Calibri"/>
              <a:cs typeface="+mj-cs"/>
            </a:endParaRPr>
          </a:p>
          <a:p>
            <a:pPr>
              <a:spcAft>
                <a:spcPts val="0"/>
              </a:spcAft>
            </a:pPr>
            <a:r>
              <a:rPr lang="en-US" sz="3200" b="1" dirty="0">
                <a:solidFill>
                  <a:srgbClr val="002060"/>
                </a:solidFill>
                <a:latin typeface="Times New Roman"/>
                <a:ea typeface="Calibri"/>
                <a:cs typeface="+mj-cs"/>
              </a:rPr>
              <a:t>We can summarize the SAR of morphine and related compounds by:-</a:t>
            </a:r>
            <a:endParaRPr lang="en-US" sz="3200" dirty="0">
              <a:ea typeface="Calibri"/>
              <a:cs typeface="+mj-cs"/>
            </a:endParaRPr>
          </a:p>
          <a:p>
            <a:pPr>
              <a:spcAft>
                <a:spcPts val="0"/>
              </a:spcAft>
            </a:pPr>
            <a:r>
              <a:rPr lang="en-US" sz="3200" b="1" dirty="0">
                <a:solidFill>
                  <a:srgbClr val="002060"/>
                </a:solidFill>
                <a:latin typeface="Times New Roman"/>
                <a:ea typeface="Calibri"/>
                <a:cs typeface="+mj-cs"/>
              </a:rPr>
              <a:t> </a:t>
            </a:r>
            <a:endParaRPr lang="en-US" sz="2800" dirty="0">
              <a:ea typeface="Calibri"/>
              <a:cs typeface="+mj-c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A tertiary nitrogen, with the group on the nitrogen should be relatively small</a:t>
            </a:r>
            <a:r>
              <a:rPr lang="en-US" sz="2800" b="1" dirty="0" smtClean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.</a:t>
            </a:r>
          </a:p>
          <a:p>
            <a:pPr lvl="0">
              <a:spcAft>
                <a:spcPts val="0"/>
              </a:spcAft>
            </a:pPr>
            <a:endParaRPr lang="en-US" sz="2800" dirty="0">
              <a:latin typeface="Times New Roman"/>
              <a:ea typeface="Calibri"/>
              <a:cs typeface="+mj-c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A central carbon atom, which is 4</a:t>
            </a:r>
            <a:r>
              <a:rPr lang="en-US" sz="2800" b="1" baseline="30000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◦  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(i.e., not connected to hydrogen</a:t>
            </a:r>
            <a:r>
              <a:rPr lang="en-US" sz="2800" b="1" dirty="0" smtClean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).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US" sz="2800" dirty="0">
              <a:latin typeface="Times New Roman"/>
              <a:ea typeface="Calibri"/>
              <a:cs typeface="+mj-c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A phenyl group or a group </a:t>
            </a:r>
            <a:r>
              <a:rPr lang="en-US" sz="2800" b="1" dirty="0" err="1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isosteric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 with phenyl, which is connected to the central carbon atom</a:t>
            </a:r>
            <a:r>
              <a:rPr lang="en-US" sz="2800" b="1" dirty="0" smtClean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.</a:t>
            </a:r>
          </a:p>
          <a:p>
            <a:pPr lvl="0">
              <a:spcAft>
                <a:spcPts val="0"/>
              </a:spcAft>
            </a:pPr>
            <a:endParaRPr lang="en-US" sz="2800" dirty="0">
              <a:latin typeface="Times New Roman"/>
              <a:ea typeface="Calibri"/>
              <a:cs typeface="+mj-c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A two carbon chain separating the central carbon atom from the nitrogen for maximal activity.</a:t>
            </a:r>
            <a:endParaRPr lang="en-US" sz="2800" dirty="0">
              <a:latin typeface="Times New Roman"/>
              <a:ea typeface="Calibri"/>
              <a:cs typeface="+mj-cs"/>
            </a:endParaRPr>
          </a:p>
          <a:p>
            <a:pPr marL="228600">
              <a:spcAft>
                <a:spcPts val="0"/>
              </a:spcAft>
            </a:pP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 </a:t>
            </a:r>
            <a:endParaRPr lang="en-US" sz="28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3626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19" y="429071"/>
            <a:ext cx="8712969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Exception for SAR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1- Tertiary nitrogen is not necessary for analgesic activity, where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normorphine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(product of N-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dealkylation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in the brain) is also possesses analgesic activity.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142073"/>
              </p:ext>
            </p:extLst>
          </p:nvPr>
        </p:nvGraphicFramePr>
        <p:xfrm>
          <a:off x="1642873" y="2592534"/>
          <a:ext cx="5930259" cy="3983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4" name="CS ChemDraw Drawing" r:id="rId3" imgW="2387727" imgH="1604391" progId="ChemDraw.Document.6.0">
                  <p:embed/>
                </p:oleObj>
              </mc:Choice>
              <mc:Fallback>
                <p:oleObj name="CS ChemDraw Drawing" r:id="rId3" imgW="2387727" imgH="160439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2873" y="2592534"/>
                        <a:ext cx="5930259" cy="39830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4532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4096" y="75982"/>
            <a:ext cx="8568952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A small group on the 3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◦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is not necessary and N-CH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can be </a:t>
            </a:r>
            <a:endParaRPr kumimoji="0" lang="ar-IQ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replaced by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aralkyl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group, (i.e., N-CH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Central carbon is not necessary for analgesic activity and can be replaced by 3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◦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N, like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Diampromide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(methadone derivative) which have comparable potency to morphine, but its not appeared on the marked, because it has shown addiction liability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739204"/>
              </p:ext>
            </p:extLst>
          </p:nvPr>
        </p:nvGraphicFramePr>
        <p:xfrm>
          <a:off x="1372918" y="3212976"/>
          <a:ext cx="6751307" cy="3306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9" name="CS ChemDraw Drawing" r:id="rId3" imgW="3315843" imgH="1615059" progId="ChemDraw.Document.6.0">
                  <p:embed/>
                </p:oleObj>
              </mc:Choice>
              <mc:Fallback>
                <p:oleObj name="CS ChemDraw Drawing" r:id="rId3" imgW="3315843" imgH="161505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2918" y="3212976"/>
                        <a:ext cx="6751307" cy="33062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8192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0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14591" y="345580"/>
            <a:ext cx="872190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 Phenyl ring is not necessary for analgesic activity, where the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cyclohexyl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analogue of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meperidine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also active.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03551"/>
              </p:ext>
            </p:extLst>
          </p:nvPr>
        </p:nvGraphicFramePr>
        <p:xfrm>
          <a:off x="944307" y="3212976"/>
          <a:ext cx="8216900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2" name="CS ChemDraw Drawing" r:id="rId3" imgW="6621314" imgH="2023746" progId="ChemDraw.Document.6.0">
                  <p:embed/>
                </p:oleObj>
              </mc:Choice>
              <mc:Fallback>
                <p:oleObj name="CS ChemDraw Drawing" r:id="rId3" imgW="6621314" imgH="2023746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307" y="3212976"/>
                        <a:ext cx="8216900" cy="2511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" y="1809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216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69776" y="332656"/>
            <a:ext cx="860444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9552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5- The two carbon chain separating 3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◦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and central carbon is not necessary, like fentanyl.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955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314797"/>
              </p:ext>
            </p:extLst>
          </p:nvPr>
        </p:nvGraphicFramePr>
        <p:xfrm>
          <a:off x="413792" y="1556792"/>
          <a:ext cx="8046640" cy="2817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6" name="CS ChemDraw Drawing" r:id="rId3" imgW="3957447" imgH="1378839" progId="ChemDraw.Document.6.0">
                  <p:embed/>
                </p:oleObj>
              </mc:Choice>
              <mc:Fallback>
                <p:oleObj name="CS ChemDraw Drawing" r:id="rId3" imgW="3957447" imgH="137883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92" y="1556792"/>
                        <a:ext cx="8046640" cy="28177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4797152"/>
            <a:ext cx="88742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So the activity was associated not only with certain structural features but also with </a:t>
            </a:r>
            <a:r>
              <a:rPr lang="en-US" sz="2800" b="1" dirty="0" smtClean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the</a:t>
            </a:r>
            <a:r>
              <a:rPr lang="en-US" sz="2800" dirty="0" smtClean="0">
                <a:ea typeface="Calibri"/>
                <a:cs typeface="Arial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size 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and the shape of the molecule. </a:t>
            </a:r>
            <a:endParaRPr lang="en-US" sz="2800" dirty="0">
              <a:ea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sz="2800" b="1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sz="2800" b="1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sz="2800" b="1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 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5616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476672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kern="1400" dirty="0">
                <a:solidFill>
                  <a:srgbClr val="000000"/>
                </a:solidFill>
                <a:latin typeface="Times New Roman"/>
                <a:ea typeface="Times New Roman"/>
              </a:rPr>
              <a:t>Write the chemical </a:t>
            </a:r>
            <a:r>
              <a:rPr lang="en-US" sz="3200" b="1" kern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(structure and name) of morphine </a:t>
            </a:r>
            <a:r>
              <a:rPr lang="en-US" sz="3200" b="1" kern="1400" dirty="0">
                <a:solidFill>
                  <a:srgbClr val="000000"/>
                </a:solidFill>
                <a:latin typeface="Times New Roman"/>
                <a:ea typeface="Times New Roman"/>
              </a:rPr>
              <a:t>and then discuses the  influence </a:t>
            </a:r>
            <a:r>
              <a:rPr lang="en-US" sz="3200" b="1" kern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of  </a:t>
            </a:r>
            <a:r>
              <a:rPr lang="en-US" sz="3200" b="1" kern="1400" dirty="0">
                <a:solidFill>
                  <a:srgbClr val="000000"/>
                </a:solidFill>
                <a:latin typeface="Times New Roman"/>
                <a:ea typeface="Times New Roman"/>
              </a:rPr>
              <a:t>modifications on </a:t>
            </a:r>
            <a:r>
              <a:rPr lang="en-US" sz="3200" b="1" kern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it is  </a:t>
            </a:r>
            <a:r>
              <a:rPr lang="en-US" sz="3200" b="1" kern="1400" dirty="0">
                <a:solidFill>
                  <a:srgbClr val="000000"/>
                </a:solidFill>
                <a:latin typeface="Times New Roman"/>
                <a:ea typeface="Times New Roman"/>
              </a:rPr>
              <a:t>activity. In each case write the chemical structure and generic </a:t>
            </a:r>
            <a:r>
              <a:rPr lang="en-US" sz="3200" b="1" kern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name </a:t>
            </a:r>
            <a:r>
              <a:rPr lang="en-US" sz="3200" b="1" kern="1400" dirty="0">
                <a:solidFill>
                  <a:srgbClr val="000000"/>
                </a:solidFill>
                <a:latin typeface="Times New Roman"/>
                <a:ea typeface="Times New Roman"/>
              </a:rPr>
              <a:t>for the resultant  compounds. </a:t>
            </a:r>
            <a:endParaRPr lang="en-US" sz="3200" b="1" kern="1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en-US" sz="3200" b="1" kern="1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200" b="1" kern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1- Replacement 3-OH by OCH3</a:t>
            </a:r>
          </a:p>
          <a:p>
            <a:pPr>
              <a:spcAft>
                <a:spcPts val="0"/>
              </a:spcAft>
            </a:pPr>
            <a:endParaRPr lang="en-US" sz="3200" b="1" kern="14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200" b="1" kern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2- replacement of methyl group at position 17 by </a:t>
            </a:r>
          </a:p>
          <a:p>
            <a:pPr>
              <a:spcAft>
                <a:spcPts val="0"/>
              </a:spcAft>
            </a:pPr>
            <a:r>
              <a:rPr lang="en-US" sz="3200" b="1" kern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    </a:t>
            </a:r>
            <a:r>
              <a:rPr lang="en-US" sz="3200" b="1" kern="14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Phenylethyl</a:t>
            </a:r>
            <a:r>
              <a:rPr lang="en-US" sz="3200" b="1" kern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group.</a:t>
            </a:r>
          </a:p>
          <a:p>
            <a:pPr>
              <a:spcAft>
                <a:spcPts val="0"/>
              </a:spcAft>
            </a:pPr>
            <a:endParaRPr lang="en-US" sz="3200" kern="14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391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3839" y="260648"/>
            <a:ext cx="849694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i="1" u="sng" dirty="0" err="1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Benzomorphan</a:t>
            </a:r>
            <a:r>
              <a:rPr lang="en-US" sz="2400" b="1" i="1" u="sng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 (</a:t>
            </a:r>
            <a:r>
              <a:rPr lang="en-US" sz="2400" b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b="1" i="1" u="sng" dirty="0" err="1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benzazocines</a:t>
            </a:r>
            <a:r>
              <a:rPr lang="en-US" sz="2400" b="1" i="1" u="sng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)</a:t>
            </a:r>
            <a:endParaRPr lang="en-US" sz="2400" dirty="0">
              <a:ea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latin typeface="Times New Roman"/>
                <a:ea typeface="Calibri"/>
                <a:cs typeface="Arial"/>
              </a:rPr>
              <a:t> Removal of alicyclic ring</a:t>
            </a:r>
            <a:endParaRPr lang="en-US" sz="2400" dirty="0">
              <a:ea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sz="2800" b="1" dirty="0">
                <a:latin typeface="Times New Roman"/>
                <a:ea typeface="Calibri"/>
                <a:cs typeface="Arial"/>
              </a:rPr>
              <a:t>Since removal of the ether bridge and all the peripheral groups in the alicyclic ring in morphine did not destroy its analgesic action. May et  al synthesized a series of compounds in which the alicyclic ring was replaced by one or two methyl groups. These are known as </a:t>
            </a:r>
            <a:r>
              <a:rPr lang="en-US" sz="2800" b="1" dirty="0" err="1">
                <a:latin typeface="Times New Roman"/>
                <a:ea typeface="Calibri"/>
                <a:cs typeface="Arial"/>
              </a:rPr>
              <a:t>benzomorphan</a:t>
            </a:r>
            <a:r>
              <a:rPr lang="en-US" sz="2800" b="1" dirty="0">
                <a:latin typeface="Times New Roman"/>
                <a:ea typeface="Calibri"/>
                <a:cs typeface="Arial"/>
              </a:rPr>
              <a:t> derivatives or more correctly </a:t>
            </a:r>
            <a:r>
              <a:rPr lang="en-US" sz="2800" b="1" dirty="0" err="1">
                <a:latin typeface="Times New Roman"/>
                <a:ea typeface="Calibri"/>
                <a:cs typeface="Arial"/>
              </a:rPr>
              <a:t>benzazocines</a:t>
            </a:r>
            <a:r>
              <a:rPr lang="en-US" sz="2800" b="1" dirty="0">
                <a:latin typeface="Times New Roman"/>
                <a:ea typeface="Calibri"/>
                <a:cs typeface="Arial"/>
              </a:rPr>
              <a:t>. 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8190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828432"/>
              </p:ext>
            </p:extLst>
          </p:nvPr>
        </p:nvGraphicFramePr>
        <p:xfrm>
          <a:off x="971600" y="836712"/>
          <a:ext cx="7466525" cy="48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6" name="CS ChemDraw Drawing" r:id="rId3" imgW="3643920" imgH="2442240" progId="ChemDraw.Document.6.0">
                  <p:embed/>
                </p:oleObj>
              </mc:Choice>
              <mc:Fallback>
                <p:oleObj name="CS ChemDraw Drawing" r:id="rId3" imgW="3643920" imgH="2442240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836712"/>
                        <a:ext cx="7466525" cy="488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150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9608" y="332656"/>
            <a:ext cx="892439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The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trimethyl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compound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(R1 = R2 = CH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about 3 times more potent than the dimethyl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(R1 = H, R2 = CH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502097"/>
              </p:ext>
            </p:extLst>
          </p:nvPr>
        </p:nvGraphicFramePr>
        <p:xfrm>
          <a:off x="202575" y="2276872"/>
          <a:ext cx="8958458" cy="360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0" name="CS ChemDraw Drawing" r:id="rId3" imgW="6641360" imgH="2676081" progId="ChemDraw.Document.6.0">
                  <p:embed/>
                </p:oleObj>
              </mc:Choice>
              <mc:Fallback>
                <p:oleObj name="CS ChemDraw Drawing" r:id="rId3" imgW="6641360" imgH="267608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75" y="2276872"/>
                        <a:ext cx="8958458" cy="3605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6294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8600" y="188640"/>
            <a:ext cx="8735888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The N-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phenethyl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derivatives have 20 times the analgesic activity than N-methyl compounds.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907513"/>
              </p:ext>
            </p:extLst>
          </p:nvPr>
        </p:nvGraphicFramePr>
        <p:xfrm>
          <a:off x="158750" y="1693863"/>
          <a:ext cx="8731250" cy="374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5" name="CS ChemDraw Drawing" r:id="rId3" imgW="6379246" imgH="2723215" progId="ChemDraw.Document.6.0">
                  <p:embed/>
                </p:oleObj>
              </mc:Choice>
              <mc:Fallback>
                <p:oleObj name="CS ChemDraw Drawing" r:id="rId3" imgW="6379246" imgH="272321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693863"/>
                        <a:ext cx="8731250" cy="3748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2162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051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404664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3- The 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more potent was the one containing the two ring </a:t>
            </a:r>
            <a:r>
              <a:rPr lang="en-US" sz="2800" b="1" dirty="0" err="1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methyls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 (</a:t>
            </a:r>
            <a:r>
              <a:rPr lang="en-US" sz="2800" b="1" dirty="0" err="1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ll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, R1 = CH</a:t>
            </a:r>
            <a:r>
              <a:rPr lang="en-US" sz="2800" b="1" baseline="-25000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3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. R2 = CH</a:t>
            </a:r>
            <a:r>
              <a:rPr lang="en-US" sz="2800" b="1" baseline="-25000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-CH</a:t>
            </a:r>
            <a:r>
              <a:rPr lang="en-US" sz="2800" b="1" baseline="-25000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-C</a:t>
            </a:r>
            <a:r>
              <a:rPr lang="en-US" sz="2800" b="1" baseline="-25000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6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H</a:t>
            </a:r>
            <a:r>
              <a:rPr lang="en-US" sz="2800" b="1" baseline="-25000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5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).</a:t>
            </a:r>
            <a:endParaRPr lang="en-US" sz="2800" dirty="0">
              <a:ea typeface="Calibri"/>
              <a:cs typeface="Arial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604077"/>
              </p:ext>
            </p:extLst>
          </p:nvPr>
        </p:nvGraphicFramePr>
        <p:xfrm>
          <a:off x="501650" y="2060848"/>
          <a:ext cx="8642350" cy="336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8" name="CS ChemDraw Drawing" r:id="rId3" imgW="6374329" imgH="2547500" progId="ChemDraw.Document.6.0">
                  <p:embed/>
                </p:oleObj>
              </mc:Choice>
              <mc:Fallback>
                <p:oleObj name="CS ChemDraw Drawing" r:id="rId3" imgW="6374329" imgH="2547500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060848"/>
                        <a:ext cx="8642350" cy="3360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276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418293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Antagonist</a:t>
            </a:r>
            <a:endParaRPr lang="en-US" sz="2800" dirty="0">
              <a:ea typeface="Calibri"/>
              <a:cs typeface="+mj-c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When N-methyl group replacement by N-CH</a:t>
            </a:r>
            <a:r>
              <a:rPr lang="en-US" sz="2800" b="1" baseline="-25000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2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CH=C(CH</a:t>
            </a:r>
            <a:r>
              <a:rPr lang="en-US" sz="2800" b="1" baseline="-25000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3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)</a:t>
            </a:r>
            <a:r>
              <a:rPr lang="en-US" sz="2800" b="1" baseline="-25000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2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 (</a:t>
            </a:r>
            <a:r>
              <a:rPr lang="en-US" sz="2800" b="1" dirty="0" err="1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pentazocine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) has about half the analgesic activity of morphine, with lower addiction liability.</a:t>
            </a:r>
            <a:endParaRPr lang="en-US" sz="2800" dirty="0">
              <a:ea typeface="Calibri"/>
              <a:cs typeface="+mj-cs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710893"/>
              </p:ext>
            </p:extLst>
          </p:nvPr>
        </p:nvGraphicFramePr>
        <p:xfrm>
          <a:off x="969963" y="2606675"/>
          <a:ext cx="7061200" cy="422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name="CS ChemDraw Drawing" r:id="rId3" imgW="3412023" imgH="2052781" progId="ChemDraw.Document.6.0">
                  <p:embed/>
                </p:oleObj>
              </mc:Choice>
              <mc:Fallback>
                <p:oleObj name="CS ChemDraw Drawing" r:id="rId3" imgW="3412023" imgH="2052781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606675"/>
                        <a:ext cx="7061200" cy="422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1003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47564" y="260648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2- When 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N-CH</a:t>
            </a:r>
            <a:r>
              <a:rPr lang="en-US" sz="2800" b="1" baseline="-25000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3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 replacement by N-CH</a:t>
            </a:r>
            <a:r>
              <a:rPr lang="en-US" sz="2800" b="1" baseline="-25000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—</a:t>
            </a:r>
            <a:r>
              <a:rPr lang="en-US" sz="2800" b="1" dirty="0" err="1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cyclopropyl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  </a:t>
            </a:r>
            <a:r>
              <a:rPr lang="en-US" sz="2800" b="1" dirty="0" err="1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Cyclazocine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, which is 10 times more potent than morphine, but its hallucination side effect limited its uses.</a:t>
            </a:r>
            <a:endParaRPr lang="en-US" sz="2800" dirty="0">
              <a:ea typeface="Calibri"/>
              <a:cs typeface="Arial"/>
            </a:endParaRPr>
          </a:p>
          <a:p>
            <a:pPr marL="228600">
              <a:spcAft>
                <a:spcPts val="0"/>
              </a:spcAft>
            </a:pP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 </a:t>
            </a:r>
            <a:endParaRPr lang="en-US" sz="2800" dirty="0">
              <a:ea typeface="Calibri"/>
              <a:cs typeface="Arial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960097"/>
              </p:ext>
            </p:extLst>
          </p:nvPr>
        </p:nvGraphicFramePr>
        <p:xfrm>
          <a:off x="2159000" y="2301875"/>
          <a:ext cx="4824413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7" name="CS ChemDraw Drawing" r:id="rId3" imgW="2826521" imgH="2474725" progId="ChemDraw.Document.6.0">
                  <p:embed/>
                </p:oleObj>
              </mc:Choice>
              <mc:Fallback>
                <p:oleObj name="CS ChemDraw Drawing" r:id="rId3" imgW="2826521" imgH="247472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2301875"/>
                        <a:ext cx="4824413" cy="422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4093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69269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3-There 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are two isomer of N-methyl </a:t>
            </a:r>
            <a:r>
              <a:rPr lang="en-US" sz="2800" b="1" dirty="0" err="1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benzomorphans</a:t>
            </a: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 in which the alkyl in the 5 position is n-propyl (R1) and the alkyl in the 9 position is methyl (R2). These have been termed the α isomer and β isomer. </a:t>
            </a:r>
            <a:endParaRPr lang="en-US" sz="2800" dirty="0">
              <a:ea typeface="Calibri"/>
              <a:cs typeface="+mj-cs"/>
            </a:endParaRPr>
          </a:p>
          <a:p>
            <a:pPr marL="228600">
              <a:spcAft>
                <a:spcPts val="0"/>
              </a:spcAft>
            </a:pPr>
            <a:r>
              <a:rPr lang="en-US" sz="2800" b="1" dirty="0">
                <a:solidFill>
                  <a:srgbClr val="00B050"/>
                </a:solidFill>
                <a:latin typeface="Times New Roman"/>
                <a:ea typeface="Calibri"/>
                <a:cs typeface="+mj-cs"/>
              </a:rPr>
              <a:t> </a:t>
            </a:r>
            <a:endParaRPr lang="en-US" sz="2800" dirty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3851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499</Words>
  <Application>Microsoft Office PowerPoint</Application>
  <PresentationFormat>عرض على الشاشة (3:4)‏</PresentationFormat>
  <Paragraphs>53</Paragraphs>
  <Slides>16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8" baseType="lpstr">
      <vt:lpstr>Office Theme</vt:lpstr>
      <vt:lpstr>CS ChemDraw Drawing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By DR.Ahmed Saker 2o1O ;)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</dc:creator>
  <cp:lastModifiedBy>InteL</cp:lastModifiedBy>
  <cp:revision>101</cp:revision>
  <dcterms:created xsi:type="dcterms:W3CDTF">2014-10-12T05:31:15Z</dcterms:created>
  <dcterms:modified xsi:type="dcterms:W3CDTF">2018-11-04T05:55:17Z</dcterms:modified>
</cp:coreProperties>
</file>